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7" r:id="rId4"/>
    <p:sldId id="267" r:id="rId5"/>
    <p:sldId id="259" r:id="rId6"/>
    <p:sldId id="268" r:id="rId7"/>
    <p:sldId id="260" r:id="rId8"/>
    <p:sldId id="261" r:id="rId9"/>
    <p:sldId id="269" r:id="rId10"/>
    <p:sldId id="270" r:id="rId11"/>
    <p:sldId id="271" r:id="rId12"/>
    <p:sldId id="272" r:id="rId13"/>
    <p:sldId id="273" r:id="rId14"/>
    <p:sldId id="293" r:id="rId15"/>
    <p:sldId id="274" r:id="rId16"/>
    <p:sldId id="275" r:id="rId17"/>
    <p:sldId id="276" r:id="rId18"/>
    <p:sldId id="294" r:id="rId19"/>
    <p:sldId id="277" r:id="rId20"/>
    <p:sldId id="278" r:id="rId21"/>
    <p:sldId id="279" r:id="rId22"/>
    <p:sldId id="280" r:id="rId23"/>
    <p:sldId id="281" r:id="rId24"/>
    <p:sldId id="295" r:id="rId25"/>
    <p:sldId id="282" r:id="rId26"/>
    <p:sldId id="284" r:id="rId27"/>
    <p:sldId id="287" r:id="rId28"/>
    <p:sldId id="289" r:id="rId29"/>
    <p:sldId id="291" r:id="rId30"/>
    <p:sldId id="296" r:id="rId31"/>
    <p:sldId id="297" r:id="rId32"/>
    <p:sldId id="264" r:id="rId33"/>
    <p:sldId id="265" r:id="rId34"/>
    <p:sldId id="292" r:id="rId35"/>
    <p:sldId id="266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94621"/>
  </p:normalViewPr>
  <p:slideViewPr>
    <p:cSldViewPr snapToGrid="0" snapToObjects="1">
      <p:cViewPr varScale="1">
        <p:scale>
          <a:sx n="119" d="100"/>
          <a:sy n="119" d="100"/>
        </p:scale>
        <p:origin x="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65C0-4904-CC4E-B6CC-D863220F06E8}" type="datetimeFigureOut">
              <a:rPr lang="en-US" smtClean="0"/>
              <a:t>5/11/17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CD5D1-9713-0140-9CA7-DBBD477983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65C0-4904-CC4E-B6CC-D863220F06E8}" type="datetimeFigureOut">
              <a:rPr lang="en-US" smtClean="0"/>
              <a:t>5/11/17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CD5D1-9713-0140-9CA7-DBBD477983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65C0-4904-CC4E-B6CC-D863220F06E8}" type="datetimeFigureOut">
              <a:rPr lang="en-US" smtClean="0"/>
              <a:t>5/11/17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CD5D1-9713-0140-9CA7-DBBD477983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65C0-4904-CC4E-B6CC-D863220F06E8}" type="datetimeFigureOut">
              <a:rPr lang="en-US" smtClean="0"/>
              <a:t>5/11/17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CD5D1-9713-0140-9CA7-DBBD477983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65C0-4904-CC4E-B6CC-D863220F06E8}" type="datetimeFigureOut">
              <a:rPr lang="en-US" smtClean="0"/>
              <a:t>5/11/17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CD5D1-9713-0140-9CA7-DBBD477983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65C0-4904-CC4E-B6CC-D863220F06E8}" type="datetimeFigureOut">
              <a:rPr lang="en-US" smtClean="0"/>
              <a:t>5/11/17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CD5D1-9713-0140-9CA7-DBBD477983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65C0-4904-CC4E-B6CC-D863220F06E8}" type="datetimeFigureOut">
              <a:rPr lang="en-US" smtClean="0"/>
              <a:t>5/11/17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CD5D1-9713-0140-9CA7-DBBD477983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65C0-4904-CC4E-B6CC-D863220F06E8}" type="datetimeFigureOut">
              <a:rPr lang="en-US" smtClean="0"/>
              <a:t>5/11/17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CD5D1-9713-0140-9CA7-DBBD477983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65C0-4904-CC4E-B6CC-D863220F06E8}" type="datetimeFigureOut">
              <a:rPr lang="en-US" smtClean="0"/>
              <a:t>5/11/17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CD5D1-9713-0140-9CA7-DBBD477983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65C0-4904-CC4E-B6CC-D863220F06E8}" type="datetimeFigureOut">
              <a:rPr lang="en-US" smtClean="0"/>
              <a:t>5/11/17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CD5D1-9713-0140-9CA7-DBBD477983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65C0-4904-CC4E-B6CC-D863220F06E8}" type="datetimeFigureOut">
              <a:rPr lang="en-US" smtClean="0"/>
              <a:t>5/11/17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CD5D1-9713-0140-9CA7-DBBD477983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765C0-4904-CC4E-B6CC-D863220F06E8}" type="datetimeFigureOut">
              <a:rPr lang="en-US" smtClean="0"/>
              <a:t>5/11/17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CD5D1-9713-0140-9CA7-DBBD47798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7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11/j.1742-4658" TargetMode="External"/><Relationship Id="rId4" Type="http://schemas.openxmlformats.org/officeDocument/2006/relationships/hyperlink" Target="http://doi.org/10.1016/j.cemconres.2004" TargetMode="External"/><Relationship Id="rId5" Type="http://schemas.openxmlformats.org/officeDocument/2006/relationships/hyperlink" Target="http://www.sciencedirect.com/science/article/pii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21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320" y="1380975"/>
            <a:ext cx="8883359" cy="1863858"/>
          </a:xfrm>
        </p:spPr>
        <p:txBody>
          <a:bodyPr>
            <a:noAutofit/>
          </a:bodyPr>
          <a:lstStyle/>
          <a:p>
            <a:r>
              <a:rPr lang="en-US" sz="3000" dirty="0">
                <a:latin typeface="Avenir Next" charset="0"/>
                <a:ea typeface="Avenir Next" charset="0"/>
                <a:cs typeface="Avenir Next" charset="0"/>
              </a:rPr>
              <a:t>Toward a sustainable future: Investigating</a:t>
            </a:r>
            <a:br>
              <a:rPr lang="en-US" sz="3000" dirty="0">
                <a:latin typeface="Avenir Next" charset="0"/>
                <a:ea typeface="Avenir Next" charset="0"/>
                <a:cs typeface="Avenir Next" charset="0"/>
              </a:rPr>
            </a:br>
            <a:r>
              <a:rPr lang="en-US" sz="3000" dirty="0">
                <a:latin typeface="Avenir Next" charset="0"/>
                <a:ea typeface="Avenir Next" charset="0"/>
                <a:cs typeface="Avenir Next" charset="0"/>
              </a:rPr>
              <a:t>the </a:t>
            </a:r>
            <a:r>
              <a:rPr lang="en-US" sz="3000" dirty="0" err="1">
                <a:latin typeface="Avenir Next" charset="0"/>
                <a:ea typeface="Avenir Next" charset="0"/>
                <a:cs typeface="Avenir Next" charset="0"/>
              </a:rPr>
              <a:t>nanocrystalline</a:t>
            </a:r>
            <a:r>
              <a:rPr lang="en-US" sz="3000" dirty="0">
                <a:latin typeface="Avenir Next" charset="0"/>
                <a:ea typeface="Avenir Next" charset="0"/>
                <a:cs typeface="Avenir Next" charset="0"/>
              </a:rPr>
              <a:t> structure and </a:t>
            </a:r>
            <a:r>
              <a:rPr lang="en-US" sz="3000" dirty="0" smtClean="0">
                <a:latin typeface="Avenir Next" charset="0"/>
                <a:ea typeface="Avenir Next" charset="0"/>
                <a:cs typeface="Avenir Next" charset="0"/>
              </a:rPr>
              <a:t>properties of </a:t>
            </a:r>
            <a:br>
              <a:rPr lang="en-US" sz="3000" dirty="0" smtClean="0">
                <a:latin typeface="Avenir Next" charset="0"/>
                <a:ea typeface="Avenir Next" charset="0"/>
                <a:cs typeface="Avenir Next" charset="0"/>
              </a:rPr>
            </a:br>
            <a:r>
              <a:rPr lang="en-US" sz="3000" dirty="0" smtClean="0">
                <a:latin typeface="Avenir Next" charset="0"/>
                <a:ea typeface="Avenir Next" charset="0"/>
                <a:cs typeface="Avenir Next" charset="0"/>
              </a:rPr>
              <a:t>C-</a:t>
            </a:r>
            <a:r>
              <a:rPr lang="en-US" sz="3000" dirty="0">
                <a:latin typeface="Avenir Next" charset="0"/>
                <a:ea typeface="Avenir Next" charset="0"/>
                <a:cs typeface="Avenir Next" charset="0"/>
              </a:rPr>
              <a:t>(N)-</a:t>
            </a:r>
            <a:r>
              <a:rPr lang="en-US" sz="3000" dirty="0" smtClean="0">
                <a:latin typeface="Avenir Next" charset="0"/>
                <a:ea typeface="Avenir Next" charset="0"/>
                <a:cs typeface="Avenir Next" charset="0"/>
              </a:rPr>
              <a:t>A-S-H </a:t>
            </a:r>
            <a:r>
              <a:rPr lang="en-US" sz="3000" dirty="0">
                <a:latin typeface="Avenir Next" charset="0"/>
                <a:ea typeface="Avenir Next" charset="0"/>
                <a:cs typeface="Avenir Next" charset="0"/>
              </a:rPr>
              <a:t>gels.</a:t>
            </a:r>
            <a:br>
              <a:rPr lang="en-US" sz="3000" dirty="0">
                <a:latin typeface="Avenir Next" charset="0"/>
                <a:ea typeface="Avenir Next" charset="0"/>
                <a:cs typeface="Avenir Next" charset="0"/>
              </a:rPr>
            </a:br>
            <a:endParaRPr lang="en-US" sz="3000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244650"/>
            <a:ext cx="6858000" cy="43601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Raleway Thin" charset="0"/>
                <a:ea typeface="Raleway Thin" charset="0"/>
                <a:cs typeface="Raleway Thin" charset="0"/>
              </a:rPr>
              <a:t>Theodosios Dimitrasopoulos</a:t>
            </a:r>
            <a:endParaRPr lang="en-US" dirty="0">
              <a:latin typeface="Raleway Thin" charset="0"/>
              <a:ea typeface="Raleway Thin" charset="0"/>
              <a:cs typeface="Raleway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581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25" y="244640"/>
            <a:ext cx="8786907" cy="637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24" y="244639"/>
            <a:ext cx="8786907" cy="6376997"/>
          </a:xfrm>
        </p:spPr>
      </p:pic>
    </p:spTree>
    <p:extLst>
      <p:ext uri="{BB962C8B-B14F-4D97-AF65-F5344CB8AC3E}">
        <p14:creationId xmlns:p14="http://schemas.microsoft.com/office/powerpoint/2010/main" val="36887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23" y="244639"/>
            <a:ext cx="8786907" cy="637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4" y="244639"/>
            <a:ext cx="8802526" cy="638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5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4" y="246034"/>
            <a:ext cx="8802526" cy="638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7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5" y="244639"/>
            <a:ext cx="8814907" cy="638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4" y="246034"/>
            <a:ext cx="8802526" cy="638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4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4" y="244639"/>
            <a:ext cx="8802525" cy="638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4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4" y="246035"/>
            <a:ext cx="8802525" cy="638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6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4" y="246035"/>
            <a:ext cx="8802525" cy="638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2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315" y="2023413"/>
            <a:ext cx="8675370" cy="39557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en-US" dirty="0">
                <a:latin typeface="+mj-lt"/>
              </a:rPr>
              <a:t>Introduction &amp;</a:t>
            </a:r>
            <a:r>
              <a:rPr lang="en-US" dirty="0" smtClean="0">
                <a:latin typeface="+mj-lt"/>
              </a:rPr>
              <a:t> background;</a:t>
            </a:r>
          </a:p>
          <a:p>
            <a:pPr>
              <a:lnSpc>
                <a:spcPct val="170000"/>
              </a:lnSpc>
            </a:pPr>
            <a:r>
              <a:rPr lang="en-US" dirty="0" smtClean="0">
                <a:latin typeface="+mj-lt"/>
              </a:rPr>
              <a:t>Research question;</a:t>
            </a:r>
          </a:p>
          <a:p>
            <a:pPr>
              <a:lnSpc>
                <a:spcPct val="170000"/>
              </a:lnSpc>
            </a:pPr>
            <a:r>
              <a:rPr lang="en-US" dirty="0" smtClean="0">
                <a:latin typeface="+mj-lt"/>
              </a:rPr>
              <a:t>Materials and Methods;</a:t>
            </a:r>
          </a:p>
          <a:p>
            <a:pPr>
              <a:lnSpc>
                <a:spcPct val="170000"/>
              </a:lnSpc>
            </a:pPr>
            <a:r>
              <a:rPr lang="en-US" dirty="0" smtClean="0">
                <a:latin typeface="+mj-lt"/>
              </a:rPr>
              <a:t>Findings;</a:t>
            </a:r>
          </a:p>
          <a:p>
            <a:pPr>
              <a:lnSpc>
                <a:spcPct val="170000"/>
              </a:lnSpc>
            </a:pPr>
            <a:r>
              <a:rPr lang="en-US" dirty="0" smtClean="0">
                <a:latin typeface="+mj-lt"/>
              </a:rPr>
              <a:t>Summary </a:t>
            </a:r>
            <a:r>
              <a:rPr lang="en-US" dirty="0">
                <a:latin typeface="+mj-lt"/>
              </a:rPr>
              <a:t>and </a:t>
            </a:r>
            <a:r>
              <a:rPr lang="en-US" dirty="0" smtClean="0">
                <a:latin typeface="+mj-lt"/>
              </a:rPr>
              <a:t>conclusion; Further work.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8615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4" y="246035"/>
            <a:ext cx="8802525" cy="638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6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4" y="246035"/>
            <a:ext cx="8802525" cy="638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6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4" y="246035"/>
            <a:ext cx="8802525" cy="638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6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4" y="249125"/>
            <a:ext cx="8802525" cy="637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2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65" y="249125"/>
            <a:ext cx="8794003" cy="637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6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65" y="249125"/>
            <a:ext cx="8794003" cy="637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65" y="249125"/>
            <a:ext cx="8794003" cy="637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65" y="249125"/>
            <a:ext cx="8794003" cy="637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2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65" y="249125"/>
            <a:ext cx="8794003" cy="637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65" y="249125"/>
            <a:ext cx="8794003" cy="637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3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2500" dirty="0" smtClean="0">
                <a:latin typeface="+mj-lt"/>
              </a:rPr>
              <a:t>1 ton Ordinary Portland Cement (OPC) | 1 ton CO</a:t>
            </a:r>
            <a:r>
              <a:rPr lang="is-IS" sz="2500" baseline="-25000" dirty="0" smtClean="0">
                <a:latin typeface="+mj-lt"/>
              </a:rPr>
              <a:t>2</a:t>
            </a:r>
          </a:p>
          <a:p>
            <a:pPr>
              <a:lnSpc>
                <a:spcPct val="200000"/>
              </a:lnSpc>
            </a:pPr>
            <a:r>
              <a:rPr lang="is-IS" sz="2500" dirty="0" smtClean="0">
                <a:latin typeface="+mj-lt"/>
              </a:rPr>
              <a:t>OPC content reduction in concrete</a:t>
            </a:r>
          </a:p>
          <a:p>
            <a:pPr>
              <a:lnSpc>
                <a:spcPct val="200000"/>
              </a:lnSpc>
            </a:pPr>
            <a:r>
              <a:rPr lang="en-US" sz="2500" dirty="0" smtClean="0">
                <a:latin typeface="+mj-lt"/>
              </a:rPr>
              <a:t>Supplementary Cementitious Materials (SCM) | </a:t>
            </a:r>
            <a:r>
              <a:rPr lang="en-US" sz="2500" i="1" dirty="0" smtClean="0">
                <a:latin typeface="+mj-lt"/>
              </a:rPr>
              <a:t>“additives”</a:t>
            </a:r>
          </a:p>
          <a:p>
            <a:endParaRPr lang="en-US" sz="2500" dirty="0" smtClean="0">
              <a:latin typeface="+mj-lt"/>
            </a:endParaRPr>
          </a:p>
          <a:p>
            <a:pPr marL="0" indent="0" algn="ctr">
              <a:buNone/>
            </a:pPr>
            <a:endParaRPr lang="en-US" sz="2500" dirty="0">
              <a:latin typeface="+mj-lt"/>
            </a:endParaRPr>
          </a:p>
          <a:p>
            <a:pPr marL="0" indent="0" algn="ctr">
              <a:buNone/>
            </a:pPr>
            <a:r>
              <a:rPr lang="is-IS" sz="2500" b="1" dirty="0" smtClean="0">
                <a:latin typeface="+mj-lt"/>
              </a:rPr>
              <a:t>Alkali-activated materials (AAM)</a:t>
            </a:r>
          </a:p>
          <a:p>
            <a:endParaRPr lang="en-US" sz="2500" baseline="-25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9767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65" y="249125"/>
            <a:ext cx="8794003" cy="637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7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65" y="249125"/>
            <a:ext cx="8794003" cy="637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6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315" y="1758666"/>
            <a:ext cx="8675370" cy="47864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• C-S-H and </a:t>
            </a:r>
            <a:r>
              <a:rPr lang="en-US" dirty="0" err="1">
                <a:latin typeface="+mj-lt"/>
              </a:rPr>
              <a:t>P</a:t>
            </a:r>
            <a:r>
              <a:rPr lang="en-US" dirty="0" err="1" smtClean="0">
                <a:latin typeface="+mj-lt"/>
              </a:rPr>
              <a:t>ortlandite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phases increase with higher alkalinities.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• the atom-atom distances decrease with alkalinity = denser morphology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• Silica interconnectivity increases within </a:t>
            </a:r>
            <a:r>
              <a:rPr lang="en-US" dirty="0" err="1">
                <a:latin typeface="+mj-lt"/>
              </a:rPr>
              <a:t>nanocrystalline</a:t>
            </a:r>
            <a:r>
              <a:rPr lang="en-US" dirty="0">
                <a:latin typeface="+mj-lt"/>
              </a:rPr>
              <a:t> structure.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• Highly alkaline samples contain less H2O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• Strong presence of unreacted silica fume in the matrix.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• Carbonation is extremely invasive. 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• Atom-atom </a:t>
            </a:r>
            <a:r>
              <a:rPr lang="en-US" dirty="0" smtClean="0">
                <a:latin typeface="+mj-lt"/>
              </a:rPr>
              <a:t>relations</a:t>
            </a:r>
            <a:r>
              <a:rPr lang="en-US" dirty="0">
                <a:latin typeface="+mj-lt"/>
              </a:rPr>
              <a:t> </a:t>
            </a:r>
            <a:r>
              <a:rPr lang="en-US" dirty="0"/>
              <a:t> </a:t>
            </a:r>
            <a:r>
              <a:rPr lang="en-US" dirty="0" smtClean="0"/>
              <a:t>≥</a:t>
            </a:r>
            <a:r>
              <a:rPr lang="en-US" dirty="0" smtClean="0">
                <a:latin typeface="+mj-lt"/>
              </a:rPr>
              <a:t>8</a:t>
            </a:r>
            <a:r>
              <a:rPr lang="da-DK" dirty="0" smtClean="0"/>
              <a:t>Å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are nonexistent (amorphous gels).</a:t>
            </a:r>
          </a:p>
        </p:txBody>
      </p:sp>
    </p:spTree>
    <p:extLst>
      <p:ext uri="{BB962C8B-B14F-4D97-AF65-F5344CB8AC3E}">
        <p14:creationId xmlns:p14="http://schemas.microsoft.com/office/powerpoint/2010/main" val="21957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34" y="1825625"/>
            <a:ext cx="8907331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+mj-lt"/>
              </a:rPr>
              <a:t>Carbonation prevention;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+mj-lt"/>
              </a:rPr>
              <a:t>Use of additional techniques (e.g. </a:t>
            </a:r>
            <a:r>
              <a:rPr lang="is-IS" baseline="30000" dirty="0">
                <a:latin typeface="+mj-lt"/>
              </a:rPr>
              <a:t>2</a:t>
            </a:r>
            <a:r>
              <a:rPr lang="en-US" baseline="30000" dirty="0">
                <a:latin typeface="+mj-lt"/>
              </a:rPr>
              <a:t>9</a:t>
            </a:r>
            <a:r>
              <a:rPr lang="en-US" dirty="0">
                <a:latin typeface="+mj-lt"/>
              </a:rPr>
              <a:t>Si-NMR spectroscopy</a:t>
            </a:r>
            <a:r>
              <a:rPr lang="en-US" dirty="0" smtClean="0">
                <a:latin typeface="+mj-lt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latin typeface="+mj-lt"/>
              </a:rPr>
              <a:t>XRD-PDF using more advanced instruments (Argonne Synchrotron)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699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36383"/>
            <a:ext cx="820337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/>
              <a:t>[1] Morten </a:t>
            </a:r>
            <a:r>
              <a:rPr lang="en-US" sz="1000" dirty="0" err="1"/>
              <a:t>Daugaard</a:t>
            </a:r>
            <a:r>
              <a:rPr lang="en-US" sz="1000" dirty="0"/>
              <a:t> Andersen, Hans J. </a:t>
            </a:r>
            <a:r>
              <a:rPr lang="en-US" sz="1000" dirty="0" err="1"/>
              <a:t>Jakobsen</a:t>
            </a:r>
            <a:r>
              <a:rPr lang="en-US" sz="1000" dirty="0"/>
              <a:t>, and </a:t>
            </a:r>
            <a:r>
              <a:rPr lang="en-US" sz="1000" dirty="0" err="1"/>
              <a:t>Jørgen</a:t>
            </a:r>
            <a:r>
              <a:rPr lang="en-US" sz="1000" dirty="0"/>
              <a:t> </a:t>
            </a:r>
            <a:r>
              <a:rPr lang="en-US" sz="1000" dirty="0" err="1"/>
              <a:t>Skibsted</a:t>
            </a:r>
            <a:r>
              <a:rPr lang="en-US" sz="1000" dirty="0"/>
              <a:t>. </a:t>
            </a:r>
            <a:r>
              <a:rPr lang="en-US" sz="1000" dirty="0" smtClean="0"/>
              <a:t>Incorporation of </a:t>
            </a:r>
            <a:r>
              <a:rPr lang="en-US" sz="1000" dirty="0"/>
              <a:t>aluminum in the calcium silicate hydrate (c−s−h) of hydrated </a:t>
            </a:r>
            <a:r>
              <a:rPr lang="en-US" sz="1000" dirty="0" err="1"/>
              <a:t>portland</a:t>
            </a:r>
            <a:r>
              <a:rPr lang="en-US" sz="1000" dirty="0"/>
              <a:t> </a:t>
            </a:r>
            <a:r>
              <a:rPr lang="en-US" sz="1000" dirty="0" smtClean="0"/>
              <a:t>cements: a </a:t>
            </a:r>
            <a:r>
              <a:rPr lang="en-US" sz="1000" dirty="0"/>
              <a:t>high-􀮹􀮭</a:t>
            </a:r>
            <a:r>
              <a:rPr lang="en-US" sz="1000" dirty="0" err="1"/>
              <a:t>eld</a:t>
            </a:r>
            <a:r>
              <a:rPr lang="en-US" sz="1000" dirty="0"/>
              <a:t> 27al and 29si mas </a:t>
            </a:r>
            <a:r>
              <a:rPr lang="en-US" sz="1000" dirty="0" err="1"/>
              <a:t>nmr</a:t>
            </a:r>
            <a:r>
              <a:rPr lang="en-US" sz="1000" dirty="0"/>
              <a:t> investigation. Inorganic Chemistry, 42(7</a:t>
            </a:r>
            <a:r>
              <a:rPr lang="en-US" sz="1000" dirty="0" smtClean="0"/>
              <a:t>): 2280–2287</a:t>
            </a:r>
            <a:r>
              <a:rPr lang="en-US" sz="1000" dirty="0"/>
              <a:t>, 2003. </a:t>
            </a:r>
            <a:r>
              <a:rPr lang="en-US" sz="1000" dirty="0" err="1"/>
              <a:t>doi</a:t>
            </a:r>
            <a:r>
              <a:rPr lang="en-US" sz="1000" dirty="0"/>
              <a:t>: 10.1021/ic020607b. URL </a:t>
            </a:r>
            <a:r>
              <a:rPr lang="en-US" sz="1000" dirty="0">
                <a:hlinkClick r:id="rId2"/>
              </a:rPr>
              <a:t>http://</a:t>
            </a:r>
            <a:r>
              <a:rPr lang="en-US" sz="1000" dirty="0" smtClean="0">
                <a:hlinkClick r:id="rId2"/>
              </a:rPr>
              <a:t>dx.doi.org/10.1021/</a:t>
            </a:r>
            <a:r>
              <a:rPr lang="en-US" sz="1000" dirty="0" smtClean="0"/>
              <a:t> ic020607b</a:t>
            </a:r>
            <a:r>
              <a:rPr lang="en-US" sz="1000" dirty="0"/>
              <a:t>. PMID: 12665361.</a:t>
            </a:r>
          </a:p>
          <a:p>
            <a:pPr marL="0" indent="0">
              <a:buNone/>
            </a:pPr>
            <a:r>
              <a:rPr lang="en-US" sz="1000" dirty="0"/>
              <a:t>[2] David J. Belton, Olivier </a:t>
            </a:r>
            <a:r>
              <a:rPr lang="en-US" sz="1000" dirty="0" err="1"/>
              <a:t>Deschaume</a:t>
            </a:r>
            <a:r>
              <a:rPr lang="en-US" sz="1000" dirty="0"/>
              <a:t>, and Carole C. Perry. An overview of the </a:t>
            </a:r>
            <a:r>
              <a:rPr lang="en-US" sz="1000" dirty="0" smtClean="0"/>
              <a:t>fundamentals of </a:t>
            </a:r>
            <a:r>
              <a:rPr lang="en-US" sz="1000" dirty="0"/>
              <a:t>the chemistry of silica with relevance to </a:t>
            </a:r>
            <a:r>
              <a:rPr lang="en-US" sz="1000" dirty="0" err="1"/>
              <a:t>biosilici</a:t>
            </a:r>
            <a:r>
              <a:rPr lang="en-US" sz="1000" dirty="0"/>
              <a:t>􀮹􀮭cation and </a:t>
            </a:r>
            <a:r>
              <a:rPr lang="en-US" sz="1000" dirty="0" smtClean="0"/>
              <a:t>technological advances</a:t>
            </a:r>
            <a:r>
              <a:rPr lang="en-US" sz="1000" dirty="0"/>
              <a:t>. FEBS Journal, 279(10):1710–1720, 2012. ISSN 1742-4658. </a:t>
            </a:r>
            <a:r>
              <a:rPr lang="en-US" sz="1000" dirty="0" err="1" smtClean="0"/>
              <a:t>doi</a:t>
            </a:r>
            <a:r>
              <a:rPr lang="en-US" sz="1000" dirty="0" smtClean="0"/>
              <a:t>: 10.1111/j.1742-4658.2012.08531.x</a:t>
            </a:r>
            <a:r>
              <a:rPr lang="en-US" sz="1000" dirty="0"/>
              <a:t>. URL </a:t>
            </a:r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dx.doi.org/10.1111/j.1742-4658</a:t>
            </a:r>
            <a:r>
              <a:rPr lang="en-US" sz="1000" dirty="0" smtClean="0"/>
              <a:t>. 2012.08531.x</a:t>
            </a:r>
            <a:r>
              <a:rPr lang="en-US" sz="1000" dirty="0"/>
              <a:t>.</a:t>
            </a:r>
          </a:p>
          <a:p>
            <a:pPr marL="0" indent="0">
              <a:buNone/>
            </a:pPr>
            <a:r>
              <a:rPr lang="en-US" sz="1000" dirty="0"/>
              <a:t>[3] Leon Black, Chris Breen, Jack </a:t>
            </a:r>
            <a:r>
              <a:rPr lang="en-US" sz="1000" dirty="0" err="1"/>
              <a:t>Yarwood</a:t>
            </a:r>
            <a:r>
              <a:rPr lang="en-US" sz="1000" dirty="0"/>
              <a:t>, </a:t>
            </a:r>
            <a:r>
              <a:rPr lang="en-US" sz="1000" dirty="0" err="1"/>
              <a:t>Krassimir</a:t>
            </a:r>
            <a:r>
              <a:rPr lang="en-US" sz="1000" dirty="0"/>
              <a:t> </a:t>
            </a:r>
            <a:r>
              <a:rPr lang="en-US" sz="1000" dirty="0" err="1"/>
              <a:t>Garbev</a:t>
            </a:r>
            <a:r>
              <a:rPr lang="en-US" sz="1000" dirty="0"/>
              <a:t>, Peter </a:t>
            </a:r>
            <a:r>
              <a:rPr lang="en-US" sz="1000" dirty="0" err="1"/>
              <a:t>Stemmermann</a:t>
            </a:r>
            <a:r>
              <a:rPr lang="en-US" sz="1000" dirty="0"/>
              <a:t>, </a:t>
            </a:r>
            <a:r>
              <a:rPr lang="en-US" sz="1000" dirty="0" smtClean="0"/>
              <a:t>and </a:t>
            </a:r>
            <a:r>
              <a:rPr lang="en-US" sz="1000" dirty="0" err="1" smtClean="0"/>
              <a:t>Biliana</a:t>
            </a:r>
            <a:r>
              <a:rPr lang="en-US" sz="1000" dirty="0" smtClean="0"/>
              <a:t> </a:t>
            </a:r>
            <a:r>
              <a:rPr lang="en-US" sz="1000" dirty="0" err="1"/>
              <a:t>Gasharova</a:t>
            </a:r>
            <a:r>
              <a:rPr lang="en-US" sz="1000" dirty="0"/>
              <a:t>. Structural features of c–s–h(</a:t>
            </a:r>
            <a:r>
              <a:rPr lang="en-US" sz="1000" dirty="0" err="1"/>
              <a:t>i</a:t>
            </a:r>
            <a:r>
              <a:rPr lang="en-US" sz="1000" dirty="0"/>
              <a:t>) and its carbonation in air—a </a:t>
            </a:r>
            <a:r>
              <a:rPr lang="en-US" sz="1000" dirty="0" err="1" smtClean="0"/>
              <a:t>raman</a:t>
            </a:r>
            <a:r>
              <a:rPr lang="en-US" sz="1000" dirty="0"/>
              <a:t> </a:t>
            </a:r>
            <a:r>
              <a:rPr lang="en-US" sz="1000" dirty="0" smtClean="0"/>
              <a:t>spectroscopic </a:t>
            </a:r>
            <a:r>
              <a:rPr lang="en-US" sz="1000" dirty="0"/>
              <a:t>study. part ii: Carbonated phases. Journal of the American </a:t>
            </a:r>
            <a:r>
              <a:rPr lang="en-US" sz="1000" dirty="0" smtClean="0"/>
              <a:t>Ceramic Society, 90(3</a:t>
            </a:r>
            <a:r>
              <a:rPr lang="en-US" sz="1000" dirty="0"/>
              <a:t>):908–917, 2007. ISSN 1551-2916. </a:t>
            </a:r>
            <a:r>
              <a:rPr lang="en-US" sz="1000" dirty="0" err="1"/>
              <a:t>doi</a:t>
            </a:r>
            <a:r>
              <a:rPr lang="en-US" sz="1000" dirty="0"/>
              <a:t>: </a:t>
            </a:r>
            <a:r>
              <a:rPr lang="en-US" sz="1000" dirty="0" smtClean="0"/>
              <a:t>10.1111/j.1551-2916.2006. 01429.x</a:t>
            </a:r>
            <a:r>
              <a:rPr lang="en-US" sz="1000" dirty="0"/>
              <a:t>. URL http://</a:t>
            </a:r>
            <a:r>
              <a:rPr lang="en-US" sz="1000" dirty="0" err="1"/>
              <a:t>dx.doi.org</a:t>
            </a:r>
            <a:r>
              <a:rPr lang="en-US" sz="1000" dirty="0"/>
              <a:t>/10.1111/j.1551-2916.2006.01429.x.</a:t>
            </a:r>
          </a:p>
          <a:p>
            <a:pPr marL="0" indent="0">
              <a:buNone/>
            </a:pPr>
            <a:r>
              <a:rPr lang="en-US" sz="1000" dirty="0"/>
              <a:t>[4] Je􀮸</a:t>
            </a:r>
            <a:r>
              <a:rPr lang="en-US" sz="1000" dirty="0" err="1"/>
              <a:t>frey</a:t>
            </a:r>
            <a:r>
              <a:rPr lang="en-US" sz="1000" dirty="0"/>
              <a:t> J. Chen, Je􀮸</a:t>
            </a:r>
            <a:r>
              <a:rPr lang="en-US" sz="1000" dirty="0" err="1"/>
              <a:t>frey</a:t>
            </a:r>
            <a:r>
              <a:rPr lang="en-US" sz="1000" dirty="0"/>
              <a:t> J. Thomas, Hal F.W. Taylor, and Hamlin M. Jennings. </a:t>
            </a:r>
            <a:r>
              <a:rPr lang="en-US" sz="1000" dirty="0" smtClean="0"/>
              <a:t>Solubility and </a:t>
            </a:r>
            <a:r>
              <a:rPr lang="en-US" sz="1000" dirty="0"/>
              <a:t>structure of calcium silicate hydrate. Cement and Concrete Research, 34(9</a:t>
            </a:r>
            <a:r>
              <a:rPr lang="en-US" sz="1000" dirty="0" smtClean="0"/>
              <a:t>): 1499 </a:t>
            </a:r>
            <a:r>
              <a:rPr lang="en-US" sz="1000" dirty="0"/>
              <a:t>– 1519, 2004. ISSN 0008-8846. </a:t>
            </a:r>
            <a:r>
              <a:rPr lang="en-US" sz="1000" dirty="0" err="1"/>
              <a:t>doi</a:t>
            </a:r>
            <a:r>
              <a:rPr lang="en-US" sz="1000" dirty="0"/>
              <a:t>: </a:t>
            </a:r>
            <a:r>
              <a:rPr lang="en-US" sz="1000" dirty="0">
                <a:hlinkClick r:id="rId4"/>
              </a:rPr>
              <a:t>http://</a:t>
            </a:r>
            <a:r>
              <a:rPr lang="en-US" sz="1000" dirty="0" smtClean="0">
                <a:hlinkClick r:id="rId4"/>
              </a:rPr>
              <a:t>doi.org/10.1016/j.cemconres.2004</a:t>
            </a:r>
            <a:r>
              <a:rPr lang="en-US" sz="1000" dirty="0" smtClean="0"/>
              <a:t>. 04.034</a:t>
            </a:r>
            <a:r>
              <a:rPr lang="en-US" sz="1000" dirty="0"/>
              <a:t>. URL </a:t>
            </a:r>
            <a:r>
              <a:rPr lang="en-US" sz="1000" dirty="0">
                <a:hlinkClick r:id="rId5"/>
              </a:rPr>
              <a:t>http://</a:t>
            </a:r>
            <a:r>
              <a:rPr lang="en-US" sz="1000" dirty="0" smtClean="0">
                <a:hlinkClick r:id="rId5"/>
              </a:rPr>
              <a:t>www.sciencedirect.com/science/article/pii/</a:t>
            </a:r>
            <a:r>
              <a:rPr lang="en-US" sz="1000" dirty="0" smtClean="0"/>
              <a:t> S000888460400211X</a:t>
            </a:r>
            <a:r>
              <a:rPr lang="en-US" sz="1000" dirty="0"/>
              <a:t>. H. F. W. Taylor Commemorative Issue.</a:t>
            </a:r>
          </a:p>
          <a:p>
            <a:pPr marL="0" indent="0">
              <a:buNone/>
            </a:pPr>
            <a:r>
              <a:rPr lang="en-US" sz="1000" dirty="0"/>
              <a:t>[5] J. </a:t>
            </a:r>
            <a:r>
              <a:rPr lang="en-US" sz="1000" dirty="0" err="1"/>
              <a:t>Davidovits</a:t>
            </a:r>
            <a:r>
              <a:rPr lang="en-US" sz="1000" dirty="0"/>
              <a:t>. </a:t>
            </a:r>
            <a:r>
              <a:rPr lang="en-US" sz="1000" dirty="0" err="1"/>
              <a:t>Geopolymer</a:t>
            </a:r>
            <a:r>
              <a:rPr lang="en-US" sz="1000" dirty="0"/>
              <a:t> chemistry and applications. </a:t>
            </a:r>
            <a:r>
              <a:rPr lang="en-US" sz="1000" dirty="0" err="1"/>
              <a:t>Institue</a:t>
            </a:r>
            <a:r>
              <a:rPr lang="en-US" sz="1000" dirty="0"/>
              <a:t> </a:t>
            </a:r>
            <a:r>
              <a:rPr lang="en-US" sz="1000" dirty="0" err="1"/>
              <a:t>Geopolymere</a:t>
            </a:r>
            <a:r>
              <a:rPr lang="en-US" sz="1000" dirty="0"/>
              <a:t>, </a:t>
            </a:r>
            <a:r>
              <a:rPr lang="en-US" sz="1000" dirty="0" smtClean="0"/>
              <a:t>Saint-Quentin</a:t>
            </a:r>
            <a:r>
              <a:rPr lang="en-US" sz="1000" dirty="0"/>
              <a:t>, 2008</a:t>
            </a:r>
            <a:r>
              <a:rPr lang="en-US" sz="1000" dirty="0" smtClean="0"/>
              <a:t>.</a:t>
            </a:r>
          </a:p>
          <a:p>
            <a:pPr marL="0" indent="0">
              <a:buNone/>
            </a:pPr>
            <a:endParaRPr lang="en-US" sz="1000" dirty="0"/>
          </a:p>
          <a:p>
            <a:pPr marL="0" indent="0" algn="ctr">
              <a:buNone/>
            </a:pPr>
            <a:r>
              <a:rPr lang="en-US" sz="1000" dirty="0" smtClean="0"/>
              <a:t>.</a:t>
            </a:r>
          </a:p>
          <a:p>
            <a:pPr marL="0" indent="0" algn="ctr">
              <a:buNone/>
            </a:pPr>
            <a:r>
              <a:rPr lang="en-US" sz="1000" dirty="0" smtClean="0"/>
              <a:t>.</a:t>
            </a:r>
          </a:p>
          <a:p>
            <a:pPr marL="0" indent="0" algn="ctr">
              <a:buNone/>
            </a:pPr>
            <a:r>
              <a:rPr lang="en-US" sz="1000" dirty="0" smtClean="0"/>
              <a:t>.</a:t>
            </a:r>
          </a:p>
          <a:p>
            <a:pPr marL="0" indent="0" algn="ctr">
              <a:buNone/>
            </a:pPr>
            <a:endParaRPr lang="en-US" sz="1000" dirty="0" smtClean="0"/>
          </a:p>
          <a:p>
            <a:pPr marL="0" indent="0" algn="ctr">
              <a:buNone/>
            </a:pPr>
            <a:r>
              <a:rPr lang="en-US" sz="1200" b="1" dirty="0" smtClean="0"/>
              <a:t>For a complete list </a:t>
            </a:r>
            <a:r>
              <a:rPr lang="en-US" sz="1200" b="1" dirty="0"/>
              <a:t>of citations please refer </a:t>
            </a:r>
            <a:r>
              <a:rPr lang="en-US" sz="1200" b="1" dirty="0" smtClean="0"/>
              <a:t>to: </a:t>
            </a:r>
            <a:r>
              <a:rPr lang="en-US" sz="1200" b="1" dirty="0"/>
              <a:t>http://</a:t>
            </a:r>
            <a:r>
              <a:rPr lang="en-US" sz="1200" b="1" dirty="0" err="1"/>
              <a:t>theonovak.com</a:t>
            </a:r>
            <a:r>
              <a:rPr lang="en-US" sz="1200" b="1" dirty="0"/>
              <a:t>/files/projects/</a:t>
            </a:r>
            <a:r>
              <a:rPr lang="en-US" sz="1200" b="1" dirty="0" err="1"/>
              <a:t>senior_thesis</a:t>
            </a:r>
            <a:r>
              <a:rPr lang="en-US" sz="1200" b="1" dirty="0"/>
              <a:t>/</a:t>
            </a:r>
            <a:r>
              <a:rPr lang="en-US" sz="1200" b="1" dirty="0" err="1"/>
              <a:t>theodosios_dimitrasopoulos_thesis_final.pdf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3315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01680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Raleway Light" charset="0"/>
                <a:ea typeface="Raleway Light" charset="0"/>
                <a:cs typeface="Raleway Light" charset="0"/>
              </a:rPr>
              <a:t>Thank you</a:t>
            </a:r>
            <a:endParaRPr lang="en-US" dirty="0">
              <a:latin typeface="Raleway Light" charset="0"/>
              <a:ea typeface="Raleway Light" charset="0"/>
              <a:cs typeface="Raleway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076688"/>
            <a:ext cx="7886700" cy="3269226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+mj-lt"/>
              </a:rPr>
              <a:t>Claire </a:t>
            </a:r>
            <a:r>
              <a:rPr lang="en-US" sz="2000" dirty="0" smtClean="0">
                <a:latin typeface="+mj-lt"/>
              </a:rPr>
              <a:t>White;</a:t>
            </a: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>
                <a:latin typeface="+mj-lt"/>
              </a:rPr>
              <a:t>Nishant</a:t>
            </a:r>
            <a:r>
              <a:rPr lang="en-US" sz="2000" dirty="0" smtClean="0">
                <a:latin typeface="+mj-lt"/>
              </a:rPr>
              <a:t> Garg; Eric </a:t>
            </a:r>
            <a:r>
              <a:rPr lang="en-US" sz="2000" dirty="0" err="1" smtClean="0">
                <a:latin typeface="+mj-lt"/>
              </a:rPr>
              <a:t>McCaslin</a:t>
            </a:r>
            <a:r>
              <a:rPr lang="en-US" sz="2000" dirty="0" smtClean="0">
                <a:latin typeface="+mj-lt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+mj-lt"/>
              </a:rPr>
              <a:t>The Argonne National Laboratory;</a:t>
            </a: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+mj-lt"/>
              </a:rPr>
              <a:t>The CEE Department;</a:t>
            </a:r>
            <a:endParaRPr lang="en-US" sz="2000" dirty="0">
              <a:latin typeface="+mj-lt"/>
            </a:endParaRP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+mj-lt"/>
              </a:rPr>
              <a:t>My classmates;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525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88957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500" dirty="0" smtClean="0">
                <a:latin typeface="+mj-lt"/>
              </a:rPr>
              <a:t>Calcium Silicate Hydrate (CSH)</a:t>
            </a:r>
          </a:p>
          <a:p>
            <a:pPr>
              <a:lnSpc>
                <a:spcPct val="200000"/>
              </a:lnSpc>
            </a:pPr>
            <a:r>
              <a:rPr lang="en-US" sz="2500" dirty="0" smtClean="0">
                <a:latin typeface="+mj-lt"/>
              </a:rPr>
              <a:t>Calcium </a:t>
            </a:r>
            <a:r>
              <a:rPr lang="en-US" sz="2500" dirty="0" err="1" smtClean="0">
                <a:latin typeface="+mj-lt"/>
              </a:rPr>
              <a:t>Alumino</a:t>
            </a:r>
            <a:r>
              <a:rPr lang="en-US" sz="2500" dirty="0" smtClean="0">
                <a:latin typeface="+mj-lt"/>
              </a:rPr>
              <a:t>-silicate Hydrate (CASH)</a:t>
            </a:r>
          </a:p>
          <a:p>
            <a:pPr>
              <a:lnSpc>
                <a:spcPct val="200000"/>
              </a:lnSpc>
            </a:pPr>
            <a:endParaRPr lang="is-IS" sz="2500" dirty="0" smtClean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1722"/>
          <a:stretch/>
        </p:blipFill>
        <p:spPr>
          <a:xfrm>
            <a:off x="4835328" y="3467948"/>
            <a:ext cx="3415790" cy="31630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" t="55529" r="52789" b="11498"/>
          <a:stretch/>
        </p:blipFill>
        <p:spPr>
          <a:xfrm>
            <a:off x="771479" y="3969577"/>
            <a:ext cx="3682188" cy="2500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1478" y="6470202"/>
            <a:ext cx="36012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 smtClean="0"/>
              <a:t>1. Schematic representation of CSH gel</a:t>
            </a:r>
            <a:endParaRPr lang="en-US" sz="13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916253" y="6470202"/>
            <a:ext cx="36012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300" i="1" dirty="0" smtClean="0"/>
              <a:t>2</a:t>
            </a:r>
            <a:r>
              <a:rPr lang="en-US" sz="1300" i="1" dirty="0" smtClean="0"/>
              <a:t>. Schematic representation of CASH gel</a:t>
            </a:r>
            <a:endParaRPr lang="en-US" sz="1300" i="1" dirty="0"/>
          </a:p>
        </p:txBody>
      </p:sp>
    </p:spTree>
    <p:extLst>
      <p:ext uri="{BB962C8B-B14F-4D97-AF65-F5344CB8AC3E}">
        <p14:creationId xmlns:p14="http://schemas.microsoft.com/office/powerpoint/2010/main" val="560662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600" baseline="-25000" dirty="0" smtClean="0">
              <a:latin typeface="+mj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600" baseline="-25000" dirty="0">
              <a:latin typeface="+mj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600" baseline="-25000" dirty="0" smtClean="0">
              <a:latin typeface="+mj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600" baseline="-25000" dirty="0" smtClean="0">
              <a:latin typeface="+mj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600" baseline="-25000" dirty="0">
              <a:latin typeface="+mj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dirty="0" smtClean="0">
                <a:latin typeface="+mj-lt"/>
              </a:rPr>
              <a:t>“What is the </a:t>
            </a:r>
            <a:r>
              <a:rPr lang="en-US" sz="2600" dirty="0" err="1" smtClean="0">
                <a:latin typeface="+mj-lt"/>
              </a:rPr>
              <a:t>nanocrystalline</a:t>
            </a:r>
            <a:r>
              <a:rPr lang="en-US" sz="2600" dirty="0" smtClean="0">
                <a:latin typeface="+mj-lt"/>
              </a:rPr>
              <a:t> structure and properties of C-(N)-A-S-H gels as compared to C-S-H? Are alkali-activated materials a viable solution to the substitution of OPC in concrete?”</a:t>
            </a:r>
            <a:endParaRPr lang="en-US" sz="2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9660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 &amp;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315" y="2023413"/>
            <a:ext cx="8675370" cy="395576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 smtClean="0">
                <a:latin typeface="+mj-lt"/>
              </a:rPr>
              <a:t>X-Ray Powder Diffraction &amp; Scattering (Bruker D8 XRD)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latin typeface="+mj-lt"/>
              </a:rPr>
              <a:t>Thermogravimetric Analysis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+mj-lt"/>
              </a:rPr>
              <a:t>Attenuated Total </a:t>
            </a:r>
            <a:r>
              <a:rPr lang="en-US" dirty="0" smtClean="0">
                <a:latin typeface="+mj-lt"/>
              </a:rPr>
              <a:t>Reflectance - Fourier Transform Infrared Spectroscopy (ATR-FTIR)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latin typeface="+mj-lt"/>
              </a:rPr>
              <a:t>Pair Distribution Function Analysis (PDF</a:t>
            </a:r>
            <a:r>
              <a:rPr lang="en-US" dirty="0" smtClean="0">
                <a:latin typeface="+mj-lt"/>
              </a:rPr>
              <a:t>) </a:t>
            </a:r>
            <a:r>
              <a:rPr lang="en-US" sz="2300" i="1" dirty="0" smtClean="0">
                <a:latin typeface="+mj-lt"/>
              </a:rPr>
              <a:t>(Data generated at Argonne National Laboratory) </a:t>
            </a:r>
            <a:endParaRPr lang="en-US" sz="2300" i="1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370357" y="218288"/>
            <a:ext cx="2539328" cy="181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65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 &amp;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315" y="2023413"/>
            <a:ext cx="8675370" cy="395576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 smtClean="0">
                <a:latin typeface="+mj-lt"/>
              </a:rPr>
              <a:t>Al/Si | 0.1 (NaAlO</a:t>
            </a:r>
            <a:r>
              <a:rPr lang="en-US" baseline="-25000" dirty="0" smtClean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latin typeface="+mj-lt"/>
              </a:rPr>
              <a:t>Ca/Si | 0.6/1.</a:t>
            </a:r>
            <a:r>
              <a:rPr lang="is-IS" dirty="0" smtClean="0">
                <a:latin typeface="+mj-lt"/>
              </a:rPr>
              <a:t>2 (</a:t>
            </a:r>
            <a:r>
              <a:rPr lang="mr-IN" dirty="0" err="1" smtClean="0">
                <a:latin typeface="+mj-lt"/>
              </a:rPr>
              <a:t>Ca</a:t>
            </a:r>
            <a:r>
              <a:rPr lang="mr-IN" dirty="0" smtClean="0">
                <a:latin typeface="+mj-lt"/>
              </a:rPr>
              <a:t>(OH)</a:t>
            </a:r>
            <a:r>
              <a:rPr lang="mr-IN" baseline="-25000" dirty="0" smtClean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)</a:t>
            </a:r>
            <a:endParaRPr lang="is-IS" dirty="0" smtClean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is-IS" dirty="0" smtClean="0">
                <a:latin typeface="+mj-lt"/>
              </a:rPr>
              <a:t>NaOH | 0.5/5M</a:t>
            </a:r>
          </a:p>
          <a:p>
            <a:pPr>
              <a:lnSpc>
                <a:spcPct val="200000"/>
              </a:lnSpc>
            </a:pPr>
            <a:r>
              <a:rPr lang="is-IS" dirty="0">
                <a:latin typeface="+mj-lt"/>
              </a:rPr>
              <a:t>4</a:t>
            </a:r>
            <a:r>
              <a:rPr lang="is-IS" dirty="0" smtClean="0">
                <a:latin typeface="+mj-lt"/>
              </a:rPr>
              <a:t>, 10-day </a:t>
            </a:r>
            <a:r>
              <a:rPr lang="is-IS" dirty="0">
                <a:latin typeface="+mj-lt"/>
              </a:rPr>
              <a:t>| </a:t>
            </a:r>
            <a:r>
              <a:rPr lang="is-IS" dirty="0" smtClean="0">
                <a:latin typeface="+mj-lt"/>
              </a:rPr>
              <a:t>1, 2, 3-month intervals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394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1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26" y="247426"/>
            <a:ext cx="8786907" cy="637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7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355</TotalTime>
  <Words>614</Words>
  <Application>Microsoft Macintosh PowerPoint</Application>
  <PresentationFormat>On-screen Show (4:3)</PresentationFormat>
  <Paragraphs>68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Avenir Next</vt:lpstr>
      <vt:lpstr>Calibri</vt:lpstr>
      <vt:lpstr>Calibri Light</vt:lpstr>
      <vt:lpstr>Mangal</vt:lpstr>
      <vt:lpstr>Raleway Light</vt:lpstr>
      <vt:lpstr>Raleway Thin</vt:lpstr>
      <vt:lpstr>Arial</vt:lpstr>
      <vt:lpstr>Office Theme</vt:lpstr>
      <vt:lpstr>Toward a sustainable future: Investigating the nanocrystalline structure and properties of  C-(N)-A-S-H gels. </vt:lpstr>
      <vt:lpstr>Overview</vt:lpstr>
      <vt:lpstr>Introduction</vt:lpstr>
      <vt:lpstr>Introduction</vt:lpstr>
      <vt:lpstr>Research question</vt:lpstr>
      <vt:lpstr>Materials &amp; Methods</vt:lpstr>
      <vt:lpstr>Materials &amp; Methods</vt:lpstr>
      <vt:lpstr>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Further work</vt:lpstr>
      <vt:lpstr>References</vt:lpstr>
      <vt:lpstr>Thank you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 a sustainable future: Investigating the nanocrystalline structure and properties of  C-(N)-A-S-H gels. </dc:title>
  <dc:creator>Theodosios Dimitrasopoulos</dc:creator>
  <cp:lastModifiedBy>Theodosios Dimitrasopoulos</cp:lastModifiedBy>
  <cp:revision>24</cp:revision>
  <dcterms:created xsi:type="dcterms:W3CDTF">2017-05-11T03:02:13Z</dcterms:created>
  <dcterms:modified xsi:type="dcterms:W3CDTF">2017-05-11T08:59:35Z</dcterms:modified>
</cp:coreProperties>
</file>